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omments/comment1.xml" ContentType="application/vnd.openxmlformats-officedocument.presentationml.comment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10"/>
  </p:notesMasterIdLst>
  <p:handoutMasterIdLst>
    <p:handoutMasterId r:id="rId11"/>
  </p:handoutMasterIdLst>
  <p:sldIdLst>
    <p:sldId id="939" r:id="rId3"/>
    <p:sldId id="1727" r:id="rId4"/>
    <p:sldId id="1728" r:id="rId5"/>
    <p:sldId id="1730" r:id="rId6"/>
    <p:sldId id="1731" r:id="rId7"/>
    <p:sldId id="1734" r:id="rId8"/>
    <p:sldId id="1725" r:id="rId9"/>
  </p:sldIdLst>
  <p:sldSz cx="9144000" cy="6858000" type="screen4x3"/>
  <p:notesSz cx="6797675" cy="9929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1" userDrawn="1">
          <p15:clr>
            <a:srgbClr val="A4A3A4"/>
          </p15:clr>
        </p15:guide>
        <p15:guide id="2" pos="27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孙洪昕" initials="孙" lastIdx="1" clrIdx="0"/>
  <p:cmAuthor id="2" name="玻澜" initials="玻" lastIdx="2" clrIdx="1"/>
  <p:cmAuthor id="3" name="肖亚洲" initials="C" lastIdx="0" clrIdx="2"/>
  <p:cmAuthor id="4" name="王若冰" initials="王" lastIdx="1" clrIdx="3"/>
  <p:cmAuthor id="5" name="董婷婷" initials="C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9055"/>
    <a:srgbClr val="BF8C55"/>
    <a:srgbClr val="7394C5"/>
    <a:srgbClr val="2C486B"/>
    <a:srgbClr val="B2C1DB"/>
    <a:srgbClr val="5389C8"/>
    <a:srgbClr val="95B3D7"/>
    <a:srgbClr val="DCE6F2"/>
    <a:srgbClr val="A6753E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5487" autoAdjust="0"/>
  </p:normalViewPr>
  <p:slideViewPr>
    <p:cSldViewPr showGuides="1">
      <p:cViewPr varScale="1">
        <p:scale>
          <a:sx n="83" d="100"/>
          <a:sy n="83" d="100"/>
        </p:scale>
        <p:origin x="-1646" y="-67"/>
      </p:cViewPr>
      <p:guideLst>
        <p:guide orient="horz" pos="2181"/>
        <p:guide pos="27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5-01-21T10:18:30.169" idx="1">
    <p:pos x="5345" y="2148"/>
    <p:text>请优先选择支付宝或云闪付，POS机暂未开通还款功能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5-01-21T10:20:57.673" idx="2">
    <p:pos x="5472" y="2966"/>
    <p:text>请优先选择“学生在线系统”、支付宝进行签约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4249" cy="541689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2456" y="0"/>
            <a:ext cx="2924249" cy="541689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10254571"/>
            <a:ext cx="2924249" cy="541686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2456" y="10254571"/>
            <a:ext cx="2924249" cy="541686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083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491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491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r">
              <a:defRPr sz="1200"/>
            </a:lvl1pPr>
          </a:lstStyle>
          <a:p>
            <a:fld id="{F7AAE98E-A672-4472-90EA-E6CCDDA5D28D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2" tIns="45651" rIns="91302" bIns="45651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302" tIns="45651" rIns="91302" bIns="45651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60" cy="496491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60" cy="496491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r">
              <a:defRPr sz="1200"/>
            </a:lvl1pPr>
          </a:lstStyle>
          <a:p>
            <a:fld id="{0D8E50F9-5F14-4DFA-8253-134E4C41F0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81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5B023-46F8-4758-9E55-6E6613E7DBDD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  <p:pic>
        <p:nvPicPr>
          <p:cNvPr id="1026" name="Picture 2" descr="C:\Documents and Settings\Cindy Yu\桌面\CDB PPT设计方案\商务风格\CDB PPT_01B(HS)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" r="3121"/>
          <a:stretch>
            <a:fillRect/>
          </a:stretch>
        </p:blipFill>
        <p:spPr bwMode="auto">
          <a:xfrm>
            <a:off x="-45720" y="-26670"/>
            <a:ext cx="9201150" cy="687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图片1"/>
          <p:cNvPicPr>
            <a:picLocks noChangeAspect="1"/>
          </p:cNvPicPr>
          <p:nvPr userDrawn="1"/>
        </p:nvPicPr>
        <p:blipFill rotWithShape="1">
          <a:blip r:embed="rId2">
            <a:alphaModFix amt="80000"/>
          </a:blip>
          <a:srcRect r="25400"/>
          <a:stretch>
            <a:fillRect/>
          </a:stretch>
        </p:blipFill>
        <p:spPr>
          <a:xfrm>
            <a:off x="0" y="0"/>
            <a:ext cx="9126220" cy="68618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C0076C8C-7A45-44C7-97F1-337EF178715A}" type="slidenum">
              <a:rPr lang="en-US" altLang="zh-CN" smtClean="0">
                <a:solidFill>
                  <a:srgbClr val="2F2B20"/>
                </a:solidFill>
              </a:rPr>
              <a:t>‹#›</a:t>
            </a:fld>
            <a:endParaRPr lang="en-US" altLang="zh-CN" dirty="0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339C-73CD-4C3B-8ECE-A78FB5A1FAAA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FE745-DCBD-456C-8EBF-D081343659FF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ECC83-EDE7-4782-ADDF-F350D0677024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C3443-D20A-4BDB-BBEB-D1708728D892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F5D1F-AEA1-4093-832F-87821818B2BF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36F0F-6253-4E70-B93B-E1AEE8BCB433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D959B-9166-42D7-8A02-D8D9A7024A45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DBF69-79BE-4B19-9F83-85C24C5F1E3F}" type="slidenum">
              <a:rPr lang="en-US" altLang="zh-CN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indy Yu\桌面\CDB PPT设计方案\商务风格\CDB PPT_01A(HS).jpg"/>
          <p:cNvPicPr preferRelativeResize="0">
            <a:picLocks noChangeAspect="1" noChangeArrowheads="1"/>
          </p:cNvPicPr>
          <p:nvPr/>
        </p:nvPicPr>
        <p:blipFill rotWithShape="1">
          <a:blip r:embed="rId2" cstate="email">
            <a:alphaModFix amt="54000"/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Line 4"/>
          <p:cNvSpPr>
            <a:spLocks noChangeShapeType="1"/>
          </p:cNvSpPr>
          <p:nvPr userDrawn="1"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>
            <a:solidFill>
              <a:srgbClr val="4F80B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4"/>
          <p:cNvSpPr>
            <a:spLocks noChangeShapeType="1"/>
          </p:cNvSpPr>
          <p:nvPr userDrawn="1"/>
        </p:nvSpPr>
        <p:spPr bwMode="auto">
          <a:xfrm>
            <a:off x="0" y="692820"/>
            <a:ext cx="9144000" cy="0"/>
          </a:xfrm>
          <a:prstGeom prst="line">
            <a:avLst/>
          </a:prstGeom>
          <a:noFill/>
          <a:ln w="57150">
            <a:solidFill>
              <a:srgbClr val="4F80B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363541"/>
            <a:ext cx="2133600" cy="476250"/>
          </a:xfrm>
        </p:spPr>
        <p:txBody>
          <a:bodyPr anchor="b"/>
          <a:lstStyle>
            <a:lvl1pPr algn="r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C916552B-27FF-4009-83B4-CCEED0F63255}" type="slidenum">
              <a:rPr lang="en-US" altLang="zh-CN" smtClean="0">
                <a:solidFill>
                  <a:srgbClr val="2F2B20"/>
                </a:solidFill>
              </a:rPr>
              <a:t>‹#›</a:t>
            </a:fld>
            <a:endParaRPr lang="en-US" altLang="zh-CN" dirty="0">
              <a:solidFill>
                <a:srgbClr val="2F2B20"/>
              </a:solidFill>
            </a:endParaRPr>
          </a:p>
        </p:txBody>
      </p:sp>
      <p:grpSp>
        <p:nvGrpSpPr>
          <p:cNvPr id="4098" name="组合 6"/>
          <p:cNvGrpSpPr/>
          <p:nvPr userDrawn="1"/>
        </p:nvGrpSpPr>
        <p:grpSpPr bwMode="auto">
          <a:xfrm>
            <a:off x="0" y="216217"/>
            <a:ext cx="9144000" cy="866776"/>
            <a:chOff x="0" y="-27384"/>
            <a:chExt cx="9144000" cy="866775"/>
          </a:xfrm>
        </p:grpSpPr>
        <p:pic>
          <p:nvPicPr>
            <p:cNvPr id="410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144000" cy="866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5" name="Picture 2" descr="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3472" y="296680"/>
              <a:ext cx="140700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2025/1/21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2F2B2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2479" y="635499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B97098-306F-405D-B700-0E9285F728CB}" type="slidenum">
              <a:rPr lang="en-US" altLang="zh-CN" smtClean="0">
                <a:solidFill>
                  <a:srgbClr val="2F2B20"/>
                </a:solidFill>
              </a:rPr>
              <a:t>‹#›</a:t>
            </a:fld>
            <a:endParaRPr lang="en-US" altLang="zh-CN">
              <a:solidFill>
                <a:srgbClr val="2F2B2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comments" Target="../comments/comment2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-2240"/>
            <a:ext cx="1043607" cy="52260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</a:ln>
          <a:effectLst/>
          <a:sp3d>
            <a:bevelT w="190500" h="38100"/>
          </a:sp3d>
        </p:spPr>
        <p:txBody>
          <a:bodyPr lIns="233127" tIns="0" rIns="233126" bIns="0" spcCol="1270" anchor="ctr" anchorCtr="1"/>
          <a:lstStyle/>
          <a:p>
            <a:pPr defTabSz="622300">
              <a:lnSpc>
                <a:spcPct val="80000"/>
              </a:lnSpc>
              <a:spcAft>
                <a:spcPct val="35000"/>
              </a:spcAft>
            </a:pPr>
            <a:r>
              <a:rPr lang="zh-CN" altLang="en-US" sz="1400" b="1" kern="0" dirty="0" smtClean="0">
                <a:solidFill>
                  <a:srgbClr val="2F2B20"/>
                </a:solidFill>
                <a:latin typeface="Times New Roman" panose="02020603050405020304" pitchFamily="18" charset="0"/>
                <a:ea typeface="方正仿宋简体" panose="02010601030101010101" pitchFamily="2" charset="-122"/>
                <a:cs typeface="Times New Roman" panose="02020603050405020304" pitchFamily="18" charset="0"/>
              </a:rPr>
              <a:t>附件</a:t>
            </a:r>
            <a:r>
              <a:rPr lang="en-US" altLang="zh-CN" sz="1400" b="1" kern="0" dirty="0" smtClean="0">
                <a:solidFill>
                  <a:srgbClr val="2F2B20"/>
                </a:solidFill>
                <a:latin typeface="Times New Roman" panose="02020603050405020304" pitchFamily="18" charset="0"/>
                <a:ea typeface="方正仿宋简体" panose="02010601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400" b="1" kern="0" dirty="0" smtClean="0">
                <a:solidFill>
                  <a:srgbClr val="2F2B20"/>
                </a:solidFill>
                <a:latin typeface="Times New Roman" panose="02020603050405020304" pitchFamily="18" charset="0"/>
                <a:ea typeface="方正仿宋简体" panose="02010601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1400" b="1" kern="0" dirty="0">
              <a:solidFill>
                <a:srgbClr val="2F2B20"/>
              </a:solidFill>
              <a:latin typeface="Times New Roman" panose="02020603050405020304" pitchFamily="18" charset="0"/>
              <a:ea typeface="方正仿宋简体" panose="02010601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Picture 8" descr="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48640"/>
            <a:ext cx="2164715" cy="39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94"/>
          <p:cNvSpPr txBox="1">
            <a:spLocks noChangeArrowheads="1"/>
          </p:cNvSpPr>
          <p:nvPr/>
        </p:nvSpPr>
        <p:spPr bwMode="auto">
          <a:xfrm>
            <a:off x="78740" y="1287780"/>
            <a:ext cx="9065260" cy="204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altLang="zh-CN" sz="3200" b="1" u="sng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2010601030101010101" pitchFamily="2" charset="-122"/>
                <a:ea typeface="方正小标宋简体" panose="02010601030101010101" pitchFamily="2" charset="-122"/>
                <a:cs typeface="宋体" panose="02010600030101010101" pitchFamily="2" charset="-122"/>
              </a:rPr>
              <a:t>2024</a:t>
            </a:r>
            <a:r>
              <a:rPr lang="zh-CN" altLang="en-US" sz="3200" b="1" u="sng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2010601030101010101" pitchFamily="2" charset="-122"/>
                <a:ea typeface="方正小标宋简体" panose="02010601030101010101" pitchFamily="2" charset="-122"/>
                <a:cs typeface="宋体" panose="02010600030101010101" pitchFamily="2" charset="-122"/>
              </a:rPr>
              <a:t>年随时还款培训材料</a:t>
            </a:r>
            <a:endParaRPr lang="zh-CN" altLang="en-US" sz="3200" b="1" u="sng" kern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2010601030101010101" pitchFamily="2" charset="-122"/>
              <a:ea typeface="方正小标宋简体" panose="02010601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/>
        </p:nvSpPr>
        <p:spPr bwMode="auto">
          <a:xfrm>
            <a:off x="396111" y="332471"/>
            <a:ext cx="777686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2" rIns="91423" bIns="45712"/>
          <a:lstStyle/>
          <a:p>
            <a:pPr>
              <a:defRPr/>
            </a:pP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助学贷款还款流程再造情况介绍</a:t>
            </a:r>
            <a:r>
              <a:rPr lang="en-US" altLang="zh-CN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——</a:t>
            </a: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改造方案</a:t>
            </a:r>
          </a:p>
        </p:txBody>
      </p:sp>
      <p:sp>
        <p:nvSpPr>
          <p:cNvPr id="5" name="Rectangle: Rounded Corners 54"/>
          <p:cNvSpPr/>
          <p:nvPr/>
        </p:nvSpPr>
        <p:spPr>
          <a:xfrm>
            <a:off x="107950" y="1506855"/>
            <a:ext cx="8837930" cy="1173713"/>
          </a:xfrm>
          <a:prstGeom prst="roundRect">
            <a:avLst>
              <a:gd name="adj" fmla="val 50000"/>
            </a:avLst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charset="0"/>
              <a:buChar char="u"/>
            </a:pPr>
            <a:r>
              <a:rPr lang="zh-CN" altLang="en-US" sz="1600" b="1" dirty="0">
                <a:solidFill>
                  <a:srgbClr val="BF8C55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借款学生可以随时主动申请偿还助学贷款本息，利息计算到申请当日，支持提前还款和逾期还款，且不设还款金额下限。还款资金先由代理结算机构D+0日扣收，再于D+2日完成资金和账务交互，自动审批入账。</a:t>
            </a:r>
          </a:p>
        </p:txBody>
      </p:sp>
      <p:sp>
        <p:nvSpPr>
          <p:cNvPr id="7" name="矩形 6"/>
          <p:cNvSpPr/>
          <p:nvPr/>
        </p:nvSpPr>
        <p:spPr>
          <a:xfrm>
            <a:off x="396240" y="1144270"/>
            <a:ext cx="8549640" cy="3625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600" b="1" dirty="0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整体思路：将助学贷款还款方式由“预约申请、按月还款”优化为“随时申请、实时还款”</a:t>
            </a:r>
            <a:endParaRPr lang="zh-CN" sz="1600" b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32435" y="3035300"/>
            <a:ext cx="8281035" cy="1968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59855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950210" y="3107690"/>
            <a:ext cx="5760000" cy="21583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1" indent="-28575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借款学生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每天都可还款（财政贴息申领期、年结等特殊时点除外），通过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交行、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招商、平安、银联和支付宝等代理机构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终端（如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APP/POS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机等）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操作还款。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系统将自动生成截至当日的应还账单，利息计算到申请当日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学生根据需要确定还款金额并付款。</a:t>
            </a:r>
          </a:p>
          <a:p>
            <a:pPr marL="285750" lvl="1" indent="-28575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代理结算机构在D+0日成功扣款后，将扣款信息发送至我行并与我行完成对账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sz="1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lvl="1" indent="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None/>
            </a:pPr>
            <a:endParaRPr sz="1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lvl="1" indent="-28575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endParaRPr sz="1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937510" y="5013325"/>
            <a:ext cx="5760000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1" indent="-28575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代理结算机构于</a:t>
            </a:r>
            <a:r>
              <a:rPr lang="en-US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D+1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将资金支付给我行。</a:t>
            </a:r>
          </a:p>
          <a:p>
            <a:pPr marL="285750" lvl="1" indent="-28575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lang="zh-CN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系统确认还款资金已入账且金额无误后，自动在</a:t>
            </a:r>
            <a:r>
              <a:rPr lang="en-US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D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+</a:t>
            </a:r>
            <a:r>
              <a:rPr lang="en-US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完成入账。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943860" y="5877560"/>
            <a:ext cx="5760000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1" indent="-28575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  <a:sym typeface="+mn-lt"/>
              </a:rPr>
              <a:t>为适应还款流程再造后，助学贷款每日高频、小额资金交易的实际需要，将现行线下手动审批入账流程，升级为线上自动审批入账。</a:t>
            </a:r>
          </a:p>
        </p:txBody>
      </p:sp>
      <p:cxnSp>
        <p:nvCxnSpPr>
          <p:cNvPr id="52" name="千图PPT彼岸天：ID 8661124库_直接连接符 27"/>
          <p:cNvCxnSpPr/>
          <p:nvPr>
            <p:custDataLst>
              <p:tags r:id="rId1"/>
            </p:custDataLst>
          </p:nvPr>
        </p:nvCxnSpPr>
        <p:spPr>
          <a:xfrm>
            <a:off x="281940" y="4816475"/>
            <a:ext cx="8280000" cy="0"/>
          </a:xfrm>
          <a:prstGeom prst="line">
            <a:avLst/>
          </a:prstGeom>
          <a:ln w="12700">
            <a:solidFill>
              <a:srgbClr val="A6753E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千图PPT彼岸天：ID 8661124库_直接连接符 27"/>
          <p:cNvCxnSpPr/>
          <p:nvPr>
            <p:custDataLst>
              <p:tags r:id="rId2"/>
            </p:custDataLst>
          </p:nvPr>
        </p:nvCxnSpPr>
        <p:spPr>
          <a:xfrm>
            <a:off x="263525" y="5824220"/>
            <a:ext cx="8280000" cy="0"/>
          </a:xfrm>
          <a:prstGeom prst="line">
            <a:avLst/>
          </a:prstGeom>
          <a:ln w="12700">
            <a:solidFill>
              <a:srgbClr val="A6753E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4"/>
          <p:cNvSpPr/>
          <p:nvPr/>
        </p:nvSpPr>
        <p:spPr>
          <a:xfrm>
            <a:off x="269570" y="3191171"/>
            <a:ext cx="2674490" cy="476755"/>
          </a:xfrm>
          <a:prstGeom prst="roundRect">
            <a:avLst>
              <a:gd name="adj" fmla="val 50000"/>
            </a:avLst>
          </a:prstGeom>
        </p:spPr>
        <p:txBody>
          <a:bodyPr wrap="non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借款学生“</a:t>
            </a:r>
            <a:r>
              <a:rPr lang="en-US" altLang="zh-CN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D</a:t>
            </a:r>
            <a:r>
              <a:rPr lang="zh-CN" altLang="en-US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+0”还款</a:t>
            </a:r>
          </a:p>
        </p:txBody>
      </p:sp>
      <p:sp>
        <p:nvSpPr>
          <p:cNvPr id="60" name="Rectangle: Rounded Corners 54"/>
          <p:cNvSpPr/>
          <p:nvPr/>
        </p:nvSpPr>
        <p:spPr>
          <a:xfrm>
            <a:off x="262585" y="5013491"/>
            <a:ext cx="2674580" cy="476250"/>
          </a:xfrm>
          <a:prstGeom prst="roundRect">
            <a:avLst>
              <a:gd name="adj" fmla="val 50000"/>
            </a:avLst>
          </a:prstGeom>
        </p:spPr>
        <p:txBody>
          <a:bodyPr wrap="non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我行“</a:t>
            </a:r>
            <a:r>
              <a:rPr lang="en-US" altLang="zh-CN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D</a:t>
            </a:r>
            <a:r>
              <a:rPr lang="zh-CN" altLang="en-US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+</a:t>
            </a:r>
            <a:r>
              <a:rPr lang="en-US" altLang="zh-CN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”完成入账</a:t>
            </a:r>
          </a:p>
        </p:txBody>
      </p:sp>
      <p:sp>
        <p:nvSpPr>
          <p:cNvPr id="61" name="Rectangle: Rounded Corners 54"/>
          <p:cNvSpPr/>
          <p:nvPr/>
        </p:nvSpPr>
        <p:spPr>
          <a:xfrm>
            <a:off x="263220" y="5930431"/>
            <a:ext cx="2030686" cy="476250"/>
          </a:xfrm>
          <a:prstGeom prst="roundRect">
            <a:avLst>
              <a:gd name="adj" fmla="val 50000"/>
            </a:avLst>
          </a:prstGeom>
        </p:spPr>
        <p:txBody>
          <a:bodyPr wrap="non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自动化审批入账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/>
        </p:nvSpPr>
        <p:spPr bwMode="auto">
          <a:xfrm>
            <a:off x="395476" y="260716"/>
            <a:ext cx="777686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2" rIns="91423" bIns="45712"/>
          <a:lstStyle/>
          <a:p>
            <a:pPr>
              <a:defRPr/>
            </a:pP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助学贷款还款流程再造情况介绍</a:t>
            </a:r>
            <a:r>
              <a:rPr lang="en-US" altLang="zh-CN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——</a:t>
            </a: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改造方案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682943" y="1116330"/>
          <a:ext cx="7566025" cy="2359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463"/>
                <a:gridCol w="3138487"/>
                <a:gridCol w="3140075"/>
              </a:tblGrid>
              <a:tr h="228600">
                <a:tc gridSpan="3">
                  <a:txBody>
                    <a:bodyPr/>
                    <a:lstStyle/>
                    <a:p>
                      <a:pPr marL="304800"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助学贷款还款流程再造政策前后对比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类别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04800"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现行政策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流程再造后</a:t>
                      </a:r>
                      <a:endParaRPr lang="zh-CN" altLang="en-US" sz="1600" b="1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利息计算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计算到申请后的本月</a:t>
                      </a: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20日或次月20日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计算到申请当日</a:t>
                      </a:r>
                      <a:endParaRPr lang="zh-CN" altLang="en-US" sz="1600" b="1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扣款周期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申请后本月</a:t>
                      </a:r>
                      <a:r>
                        <a:rPr lang="en-US" sz="1600" b="0">
                          <a:solidFill>
                            <a:srgbClr val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20日或次月20日扣款</a:t>
                      </a:r>
                      <a:endParaRPr lang="en-US" altLang="en-US" sz="1600" b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代理结算机构实时扣款</a:t>
                      </a:r>
                      <a:endParaRPr lang="zh-CN" altLang="en-US" sz="1600" b="1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26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我行“</a:t>
                      </a:r>
                      <a:r>
                        <a:rPr lang="en-US" sz="1600" b="1">
                          <a:solidFill>
                            <a:srgbClr val="C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D+2”入账</a:t>
                      </a:r>
                      <a:endParaRPr lang="en-US" altLang="en-US" sz="1600" b="1">
                        <a:solidFill>
                          <a:srgbClr val="C0000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审批方式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0">
                          <a:solidFill>
                            <a:srgbClr val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每月人工审批</a:t>
                      </a:r>
                      <a:endParaRPr lang="zh-CN" altLang="en-US" sz="1600" b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每日系统自动审批</a:t>
                      </a:r>
                      <a:endParaRPr lang="zh-CN" altLang="en-US" sz="1600" b="1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批量扣款</a:t>
                      </a:r>
                      <a:endParaRPr lang="zh-CN" altLang="en-US" sz="16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每年一次，一般为12月20日（合同最后一年一般为9月20日）</a:t>
                      </a:r>
                      <a:endParaRPr lang="zh-CN" altLang="en-US" sz="1600" b="1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圆角矩形 6"/>
          <p:cNvSpPr/>
          <p:nvPr/>
        </p:nvSpPr>
        <p:spPr>
          <a:xfrm>
            <a:off x="505460" y="3701415"/>
            <a:ext cx="7844790" cy="2961005"/>
          </a:xfrm>
          <a:prstGeom prst="roundRect">
            <a:avLst>
              <a:gd name="adj" fmla="val 10130"/>
            </a:avLst>
          </a:prstGeom>
          <a:noFill/>
          <a:ln w="12700" cmpd="sng">
            <a:solidFill>
              <a:schemeClr val="accent1">
                <a:shade val="50000"/>
              </a:schemeClr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3260" y="3861435"/>
            <a:ext cx="749808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  <a:spcAft>
                <a:spcPts val="600"/>
              </a:spcAft>
              <a:buFont typeface="Wingdings" panose="05000000000000000000" charset="0"/>
              <a:buNone/>
            </a:pPr>
            <a:r>
              <a:rPr lang="zh-CN" altLang="en-US" sz="16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还款流程再造后，可有效解决现行助学贷款还款的痛点难点问题</a:t>
            </a:r>
          </a:p>
        </p:txBody>
      </p:sp>
      <p:sp>
        <p:nvSpPr>
          <p:cNvPr id="9" name="矩形 8"/>
          <p:cNvSpPr/>
          <p:nvPr/>
        </p:nvSpPr>
        <p:spPr>
          <a:xfrm>
            <a:off x="2938145" y="4431030"/>
            <a:ext cx="52165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lnSpc>
                <a:spcPct val="120000"/>
              </a:lnSpc>
              <a:spcAft>
                <a:spcPts val="600"/>
              </a:spcAft>
              <a:buFont typeface="Wingdings" panose="05000000000000000000" charset="0"/>
              <a:buChar char="Ø"/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助学贷款还款方式优化为随时还款后，借款学生提前还款可以</a:t>
            </a:r>
            <a:r>
              <a:rPr lang="zh-CN" altLang="en-US" sz="1200" b="1" dirty="0">
                <a:solidFill>
                  <a:srgbClr val="BF8C5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当天申请、当天审批、当天扣款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，免除了按月还款的等待时间，大幅提升了助学贷款使用便利性，提高了学生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对服务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的满意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度。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55650" y="4477385"/>
            <a:ext cx="2160270" cy="647700"/>
            <a:chOff x="3118" y="6139"/>
            <a:chExt cx="3402" cy="1020"/>
          </a:xfrm>
        </p:grpSpPr>
        <p:sp>
          <p:nvSpPr>
            <p:cNvPr id="10" name="燕尾形 9"/>
            <p:cNvSpPr/>
            <p:nvPr/>
          </p:nvSpPr>
          <p:spPr>
            <a:xfrm>
              <a:off x="3118" y="6139"/>
              <a:ext cx="3402" cy="102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458" y="6238"/>
              <a:ext cx="2793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ctr" fontAlgn="auto">
                <a:lnSpc>
                  <a:spcPct val="100000"/>
                </a:lnSpc>
                <a:buClrTx/>
                <a:buSzTx/>
                <a:buFont typeface="Wingdings" panose="05000000000000000000" charset="0"/>
                <a:buNone/>
              </a:pPr>
              <a:r>
                <a:rPr lang="zh-CN" sz="14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进一步优化服务、提升用户体验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58190" y="5492115"/>
            <a:ext cx="2160270" cy="647700"/>
            <a:chOff x="3118" y="6139"/>
            <a:chExt cx="3402" cy="1020"/>
          </a:xfrm>
        </p:grpSpPr>
        <p:sp>
          <p:nvSpPr>
            <p:cNvPr id="18" name="燕尾形 17"/>
            <p:cNvSpPr/>
            <p:nvPr/>
          </p:nvSpPr>
          <p:spPr>
            <a:xfrm>
              <a:off x="3118" y="6139"/>
              <a:ext cx="3402" cy="102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latin typeface="思源黑体 CN Light" panose="020B03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16" y="6244"/>
              <a:ext cx="2793" cy="48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ctr" fontAlgn="auto">
                <a:lnSpc>
                  <a:spcPct val="100000"/>
                </a:lnSpc>
                <a:buClrTx/>
                <a:buSzTx/>
                <a:buFont typeface="Wingdings" panose="05000000000000000000" charset="0"/>
                <a:buNone/>
              </a:pPr>
              <a:endParaRPr lang="zh-CN" sz="1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918460" y="5465445"/>
            <a:ext cx="5073650" cy="1196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l" fontAlgn="auto">
              <a:lnSpc>
                <a:spcPct val="120000"/>
              </a:lnSpc>
              <a:spcAft>
                <a:spcPts val="60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按照现行政策，借款学生提出提前还款申请后，助学贷款应收利息将自动计算至最近一次的扣款日，最多可能需求多承担65天的利息 。助学贷款还款流程再造后，将实现</a:t>
            </a:r>
            <a:r>
              <a:rPr lang="zh-CN" altLang="en-US" sz="1200" b="1" dirty="0">
                <a:solidFill>
                  <a:srgbClr val="BF8C5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“D+0”计息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，即应还利息仅计算到申请当日，借款学生无需额外承担在途利息及手续费，进一步减轻了学生的经济负担。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47420" y="5558790"/>
            <a:ext cx="17735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100000"/>
              </a:lnSpc>
              <a:buClrTx/>
              <a:buSzTx/>
              <a:buFont typeface="Wingdings" panose="05000000000000000000" charset="0"/>
              <a:buNone/>
            </a:pP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进一步减轻学生利息负担、让利于民</a:t>
            </a:r>
          </a:p>
        </p:txBody>
      </p:sp>
      <p:sp>
        <p:nvSpPr>
          <p:cNvPr id="4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59855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/>
        </p:nvSpPr>
        <p:spPr bwMode="auto">
          <a:xfrm>
            <a:off x="396110" y="332471"/>
            <a:ext cx="8208338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2" rIns="91423" bIns="45712"/>
          <a:lstStyle/>
          <a:p>
            <a:pPr>
              <a:defRPr/>
            </a:pP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助学贷款还款流程再造情况介绍</a:t>
            </a:r>
            <a:r>
              <a:rPr lang="en-US" altLang="zh-CN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——</a:t>
            </a: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还款展示</a:t>
            </a:r>
          </a:p>
        </p:txBody>
      </p:sp>
      <p:sp>
        <p:nvSpPr>
          <p:cNvPr id="5" name="Rectangle: Rounded Corners 54"/>
          <p:cNvSpPr/>
          <p:nvPr/>
        </p:nvSpPr>
        <p:spPr>
          <a:xfrm>
            <a:off x="107950" y="1629410"/>
            <a:ext cx="8837930" cy="1135988"/>
          </a:xfrm>
          <a:prstGeom prst="roundRect">
            <a:avLst>
              <a:gd name="adj" fmla="val 50000"/>
            </a:avLst>
          </a:prstGeom>
        </p:spPr>
        <p:txBody>
          <a:bodyPr wrap="square">
            <a:spAutoFit/>
          </a:bodyPr>
          <a:lstStyle/>
          <a:p>
            <a:pPr marL="285750" lvl="1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点击图1[我要还款]后，进行合同信息查询，展示合同信息(图2)。</a:t>
            </a:r>
          </a:p>
          <a:p>
            <a:pPr marL="285750" lvl="1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学生可以选择想还款的合同，对于随时还款类型的合同会直接进入下一步合同试算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</a:rPr>
              <a:t>（图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  <a:p>
            <a:pPr marL="0" lvl="1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None/>
            </a:pPr>
            <a:r>
              <a:rPr lang="en-US" altLang="zh-CN" sz="1000" i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*</a:t>
            </a:r>
            <a:r>
              <a:rPr lang="zh-CN" sz="1000" i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备注：</a:t>
            </a:r>
            <a:r>
              <a:rPr lang="zh-CN" sz="1000" i="1" dirty="0">
                <a:latin typeface="微软雅黑" panose="020B0503020204020204" charset="-122"/>
                <a:ea typeface="微软雅黑" panose="020B0503020204020204" charset="-122"/>
              </a:rPr>
              <a:t>还款界面以招商银行</a:t>
            </a:r>
            <a:r>
              <a:rPr lang="en-US" altLang="zh-CN" sz="1000" i="1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sz="1000" i="1" dirty="0">
                <a:latin typeface="微软雅黑" panose="020B0503020204020204" charset="-122"/>
                <a:ea typeface="微软雅黑" panose="020B0503020204020204" charset="-122"/>
              </a:rPr>
              <a:t>为例展示，各家代理机构略有不同，还款界面还在优化中。</a:t>
            </a:r>
          </a:p>
        </p:txBody>
      </p:sp>
      <p:sp>
        <p:nvSpPr>
          <p:cNvPr id="7" name="矩形 6"/>
          <p:cNvSpPr/>
          <p:nvPr/>
        </p:nvSpPr>
        <p:spPr>
          <a:xfrm>
            <a:off x="396240" y="1144270"/>
            <a:ext cx="8549640" cy="3625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600" b="1" dirty="0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申请入口及合同信息查询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67995" y="2708910"/>
            <a:ext cx="8281035" cy="1968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59855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1" descr="D:\03颖姐组\2023年\国开行项目\3.主动还款2.0\需求\国开行项目主动还款2.0_标注切图_230523\国开行项目主动还款2.0_标注切图_230523\preview\视觉-1-01-01-首页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85110"/>
            <a:ext cx="1655445" cy="3586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3690303" y="2785110"/>
            <a:ext cx="1691640" cy="357886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259840" y="6428105"/>
            <a:ext cx="6864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/>
              <a:t>图</a:t>
            </a:r>
            <a:r>
              <a:rPr lang="en-US" altLang="zh-CN" sz="1400"/>
              <a:t>1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40200" y="6420485"/>
            <a:ext cx="6864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/>
              <a:t>图</a:t>
            </a:r>
            <a:r>
              <a:rPr lang="en-US" altLang="zh-CN" sz="1400"/>
              <a:t>2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164705" y="6420485"/>
            <a:ext cx="6864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/>
              <a:t>图</a:t>
            </a:r>
            <a:r>
              <a:rPr lang="en-US" altLang="zh-CN" sz="1400"/>
              <a:t>3</a:t>
            </a:r>
          </a:p>
        </p:txBody>
      </p:sp>
      <p:pic>
        <p:nvPicPr>
          <p:cNvPr id="13" name="图片 6" descr="D:\03颖姐组\2023年\国开行项目\3.主动还款2.0\需求\国开行项目主动还款2.0_标注切图_230523\国开行项目主动还款2.0_标注切图_230523\preview\视觉-6-01-04-还款试算_正常合同-未输入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789873"/>
            <a:ext cx="1619885" cy="35083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/>
        </p:nvSpPr>
        <p:spPr bwMode="auto">
          <a:xfrm>
            <a:off x="396111" y="332471"/>
            <a:ext cx="777686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2" rIns="91423" bIns="45712"/>
          <a:lstStyle/>
          <a:p>
            <a:pPr>
              <a:defRPr/>
            </a:pP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助学贷款还款流程再造情况介绍</a:t>
            </a:r>
            <a:r>
              <a:rPr lang="en-US" altLang="zh-CN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——</a:t>
            </a: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还款展示（初版）</a:t>
            </a:r>
          </a:p>
        </p:txBody>
      </p:sp>
      <p:sp>
        <p:nvSpPr>
          <p:cNvPr id="5" name="Rectangle: Rounded Corners 54"/>
          <p:cNvSpPr/>
          <p:nvPr/>
        </p:nvSpPr>
        <p:spPr>
          <a:xfrm>
            <a:off x="107950" y="1269365"/>
            <a:ext cx="8837930" cy="1590395"/>
          </a:xfrm>
          <a:prstGeom prst="roundRect">
            <a:avLst>
              <a:gd name="adj" fmla="val 50000"/>
            </a:avLst>
          </a:prstGeom>
        </p:spPr>
        <p:txBody>
          <a:bodyPr wrap="square">
            <a:spAutoFit/>
          </a:bodyPr>
          <a:lstStyle/>
          <a:p>
            <a:pPr marL="285750" lvl="1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学生点击还款合同后，进入图4展示还款试算结算，在该页面学生可以输入本次需要还款的金额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</a:rPr>
              <a:t>，系统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将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自动将拆分后的还款金额展示给学生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学生点击立即还款后进入信息授权及后续支付流程。</a:t>
            </a:r>
          </a:p>
          <a:p>
            <a:pPr marL="285750" lvl="1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charset="0"/>
              <a:buChar char="Ø"/>
            </a:pP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支付界面见图</a:t>
            </a:r>
            <a:r>
              <a:rPr lang="en-US" sz="14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，点击立即支付后会核验账户取款密码或支付密码，核验成功后则支付成功。当</a:t>
            </a:r>
            <a:r>
              <a:rPr lang="zh-CN" sz="1400" dirty="0">
                <a:latin typeface="微软雅黑" panose="020B0503020204020204" charset="-122"/>
                <a:ea typeface="微软雅黑" panose="020B0503020204020204" charset="-122"/>
              </a:rPr>
              <a:t>代理机构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将支付结果通知开行，开行还款处理成功后，展示图</a:t>
            </a:r>
            <a:r>
              <a:rPr lang="en-US" sz="1400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sz="1400" dirty="0">
                <a:latin typeface="微软雅黑" panose="020B0503020204020204" charset="-122"/>
                <a:ea typeface="微软雅黑" panose="020B0503020204020204" charset="-122"/>
              </a:rPr>
              <a:t>结果页面。</a:t>
            </a:r>
          </a:p>
        </p:txBody>
      </p:sp>
      <p:sp>
        <p:nvSpPr>
          <p:cNvPr id="7" name="矩形 6"/>
          <p:cNvSpPr/>
          <p:nvPr/>
        </p:nvSpPr>
        <p:spPr>
          <a:xfrm>
            <a:off x="396240" y="1144270"/>
            <a:ext cx="8549640" cy="3625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1600" b="1" dirty="0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随时还款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67995" y="2708910"/>
            <a:ext cx="8281035" cy="19685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59855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9840" y="6428105"/>
            <a:ext cx="6864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/>
              <a:t>图</a:t>
            </a:r>
            <a:r>
              <a:rPr lang="en-US" altLang="zh-CN" sz="1400"/>
              <a:t>4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12590" y="6420485"/>
            <a:ext cx="6864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/>
              <a:t>图</a:t>
            </a:r>
            <a:r>
              <a:rPr lang="en-US" altLang="zh-CN" sz="1400"/>
              <a:t>5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164070" y="6381750"/>
            <a:ext cx="6864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/>
              <a:t>图</a:t>
            </a:r>
            <a:r>
              <a:rPr lang="en-US" altLang="zh-CN" sz="1400"/>
              <a:t>6</a:t>
            </a:r>
          </a:p>
        </p:txBody>
      </p:sp>
      <p:pic>
        <p:nvPicPr>
          <p:cNvPr id="2" name="图片 7" descr="D:\03颖姐组\2023年\国开行项目\3.主动还款2.0\需求\国开行项目主动还款2.0_标注切图_230523\国开行项目主动还款2.0_标注切图_230523\preview\视觉-7-01-05-还款试算_正常合同-已输入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33" y="2852738"/>
            <a:ext cx="1619885" cy="35083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图片 9"/>
          <p:cNvPicPr/>
          <p:nvPr/>
        </p:nvPicPr>
        <p:blipFill>
          <a:blip r:embed="rId3"/>
          <a:stretch>
            <a:fillRect/>
          </a:stretch>
        </p:blipFill>
        <p:spPr>
          <a:xfrm>
            <a:off x="3798253" y="2841308"/>
            <a:ext cx="1619885" cy="350710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4" name="图片 12" descr="D:\03颖姐组\2023年\国开行项目\3.主动还款2.0\需求\国开行项目主动还款2.0_标注切图_230523\国开行项目主动还款2.0_标注切图_230523\preview\视觉-14-01-11-还款成功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298" y="2819718"/>
            <a:ext cx="1619885" cy="35083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5" name="图片 7" descr="D:\03颖姐组\2023年\国开行项目\3.主动还款2.0\需求\国开行项目主动还款2.0_标注切图_230523\国开行项目主动还款2.0_标注切图_230523\preview\视觉-7-01-05-还款试算_正常合同-已输入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68" y="2852738"/>
            <a:ext cx="1619885" cy="35083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/>
        </p:nvSpPr>
        <p:spPr bwMode="auto">
          <a:xfrm>
            <a:off x="396111" y="332471"/>
            <a:ext cx="777686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2" rIns="91423" bIns="45712"/>
          <a:lstStyle/>
          <a:p>
            <a:pPr>
              <a:defRPr/>
            </a:pP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助学贷款还款流程再造情况介绍</a:t>
            </a:r>
            <a:r>
              <a:rPr lang="en-US" altLang="zh-CN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——</a:t>
            </a:r>
            <a:r>
              <a:rPr lang="zh-CN" altLang="en-US" sz="2200" b="1" dirty="0" smtClean="0">
                <a:solidFill>
                  <a:schemeClr val="tx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  <a:sym typeface="+mn-ea"/>
              </a:rPr>
              <a:t>常见问题</a:t>
            </a:r>
          </a:p>
        </p:txBody>
      </p:sp>
      <p:sp>
        <p:nvSpPr>
          <p:cNvPr id="4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7011035" y="623062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97840" y="1129030"/>
            <a:ext cx="7931785" cy="919480"/>
          </a:xfrm>
          <a:prstGeom prst="roundRect">
            <a:avLst>
              <a:gd name="adj" fmla="val 20638"/>
            </a:avLst>
          </a:prstGeom>
          <a:noFill/>
          <a:ln w="19050" cmpd="thickThin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3245" y="2233930"/>
            <a:ext cx="8343207" cy="1109980"/>
            <a:chOff x="4599" y="4754"/>
            <a:chExt cx="9078" cy="1730"/>
          </a:xfrm>
        </p:grpSpPr>
        <p:sp>
          <p:nvSpPr>
            <p:cNvPr id="8" name="圆角矩形 7"/>
            <p:cNvSpPr/>
            <p:nvPr/>
          </p:nvSpPr>
          <p:spPr>
            <a:xfrm>
              <a:off x="4647" y="4754"/>
              <a:ext cx="8687" cy="1730"/>
            </a:xfrm>
            <a:prstGeom prst="roundRect">
              <a:avLst>
                <a:gd name="adj" fmla="val 25274"/>
              </a:avLst>
            </a:prstGeom>
            <a:noFill/>
            <a:ln w="19050" cmpd="thickThin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9"/>
            <p:cNvSpPr txBox="1"/>
            <p:nvPr/>
          </p:nvSpPr>
          <p:spPr>
            <a:xfrm>
              <a:off x="4599" y="4837"/>
              <a:ext cx="9078" cy="13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288290" algn="just" fontAlgn="auto">
                <a:lnSpc>
                  <a:spcPct val="130000"/>
                </a:lnSpc>
                <a:spcBef>
                  <a:spcPts val="0"/>
                </a:spcBef>
                <a:buClrTx/>
                <a:buSzTx/>
                <a:buFont typeface="Wingdings" panose="05000000000000000000" charset="0"/>
              </a:pPr>
              <a:r>
                <a:rPr lang="en-US" altLang="zh-CN" sz="1400" b="1" dirty="0">
                  <a:solidFill>
                    <a:srgbClr val="BF8C55"/>
                  </a:solidFill>
                  <a:effectLst/>
                </a:rPr>
                <a:t>2.</a:t>
              </a:r>
              <a:r>
                <a:rPr lang="zh-CN" altLang="en-US" sz="1400" b="1" dirty="0">
                  <a:solidFill>
                    <a:srgbClr val="BF8C55"/>
                  </a:solidFill>
                  <a:effectLst/>
                </a:rPr>
                <a:t>流程再造后是否只有随时还款一种还款方式？</a:t>
              </a:r>
            </a:p>
            <a:p>
              <a:pPr marL="288290" algn="just" fontAlgn="auto">
                <a:lnSpc>
                  <a:spcPct val="130000"/>
                </a:lnSpc>
                <a:spcBef>
                  <a:spcPts val="0"/>
                </a:spcBef>
                <a:buClrTx/>
                <a:buSzTx/>
                <a:buFont typeface="Wingdings" panose="05000000000000000000" charset="0"/>
              </a:pPr>
              <a:r>
                <a:rPr lang="zh-CN" altLang="en-US" sz="1400" dirty="0"/>
                <a:t>为保证资助中心老师年度催收等工作的顺利开展后续将上线：</a:t>
              </a:r>
              <a:r>
                <a:rPr lang="en-US" altLang="zh-CN" sz="1400" b="1" dirty="0">
                  <a:solidFill>
                    <a:srgbClr val="C00000"/>
                  </a:solidFill>
                </a:rPr>
                <a:t>当期还款、当期结清等还款方式</a:t>
              </a:r>
              <a:r>
                <a:rPr lang="zh-CN" altLang="en-US" sz="1400" dirty="0"/>
                <a:t>，满足各阶段学生的还款需求。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6206" y="3201035"/>
            <a:ext cx="8298758" cy="1202055"/>
            <a:chOff x="3391" y="6253"/>
            <a:chExt cx="10370" cy="1893"/>
          </a:xfrm>
        </p:grpSpPr>
        <p:sp>
          <p:nvSpPr>
            <p:cNvPr id="12" name="圆角矩形 11"/>
            <p:cNvSpPr/>
            <p:nvPr/>
          </p:nvSpPr>
          <p:spPr>
            <a:xfrm>
              <a:off x="3518" y="6253"/>
              <a:ext cx="9794" cy="1893"/>
            </a:xfrm>
            <a:prstGeom prst="roundRect">
              <a:avLst>
                <a:gd name="adj" fmla="val 26820"/>
              </a:avLst>
            </a:prstGeom>
            <a:noFill/>
            <a:ln w="19050" cmpd="thickThin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9"/>
            <p:cNvSpPr txBox="1"/>
            <p:nvPr/>
          </p:nvSpPr>
          <p:spPr>
            <a:xfrm>
              <a:off x="3391" y="6513"/>
              <a:ext cx="10370" cy="13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288290" algn="just">
                <a:lnSpc>
                  <a:spcPct val="130000"/>
                </a:lnSpc>
                <a:spcBef>
                  <a:spcPts val="0"/>
                </a:spcBef>
                <a:buClrTx/>
                <a:buSzTx/>
                <a:buFont typeface="Wingdings" panose="05000000000000000000" charset="0"/>
              </a:pPr>
              <a:r>
                <a:rPr lang="en-US" altLang="zh-CN" sz="1400" b="1" dirty="0">
                  <a:solidFill>
                    <a:srgbClr val="BF8C55"/>
                  </a:solidFill>
                  <a:effectLst/>
                </a:rPr>
                <a:t>3.</a:t>
              </a:r>
              <a:r>
                <a:rPr lang="zh-CN" altLang="en-US" sz="1400" b="1" dirty="0">
                  <a:solidFill>
                    <a:srgbClr val="BF8C55"/>
                  </a:solidFill>
                  <a:effectLst/>
                </a:rPr>
                <a:t>实现随时还款后，学生全年任何时间都可以还款么？</a:t>
              </a:r>
            </a:p>
            <a:p>
              <a:pPr marL="288290" algn="just">
                <a:lnSpc>
                  <a:spcPct val="130000"/>
                </a:lnSpc>
                <a:spcBef>
                  <a:spcPts val="0"/>
                </a:spcBef>
                <a:buClrTx/>
                <a:buSzTx/>
                <a:buFont typeface="Wingdings" panose="05000000000000000000" charset="0"/>
              </a:pPr>
              <a:r>
                <a:rPr lang="zh-CN" altLang="en-US" sz="1400" dirty="0"/>
                <a:t>全年大多数时间学生都可申请随时还款，但是</a:t>
              </a:r>
              <a:r>
                <a:rPr lang="en-US" altLang="zh-CN" sz="1400" b="1" dirty="0">
                  <a:solidFill>
                    <a:srgbClr val="C00000"/>
                  </a:solidFill>
                </a:rPr>
                <a:t>财政贴息申领期、月末前5天、年结、每天23点到24点等</a:t>
              </a:r>
              <a:r>
                <a:rPr lang="zh-CN" altLang="en-US" sz="1400" dirty="0"/>
                <a:t>时间段除外，具体以学生在代理机构终端操作随时还款时显示状态为准。</a:t>
              </a:r>
            </a:p>
          </p:txBody>
        </p:sp>
      </p:grpSp>
      <p:sp>
        <p:nvSpPr>
          <p:cNvPr id="17" name="圆角矩形 16"/>
          <p:cNvSpPr/>
          <p:nvPr/>
        </p:nvSpPr>
        <p:spPr>
          <a:xfrm>
            <a:off x="401955" y="4388485"/>
            <a:ext cx="7992110" cy="1045845"/>
          </a:xfrm>
          <a:prstGeom prst="roundRect">
            <a:avLst>
              <a:gd name="adj" fmla="val 26820"/>
            </a:avLst>
          </a:prstGeom>
          <a:noFill/>
          <a:ln w="19050" cmpd="thickThin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9" name="千图PPT彼岸天：ID 8661124库_直接连接符 27"/>
          <p:cNvCxnSpPr/>
          <p:nvPr>
            <p:custDataLst>
              <p:tags r:id="rId1"/>
            </p:custDataLst>
          </p:nvPr>
        </p:nvCxnSpPr>
        <p:spPr>
          <a:xfrm>
            <a:off x="227965" y="2272030"/>
            <a:ext cx="8568690" cy="0"/>
          </a:xfrm>
          <a:prstGeom prst="line">
            <a:avLst/>
          </a:prstGeom>
          <a:ln w="12700">
            <a:solidFill>
              <a:srgbClr val="4F80B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千图PPT彼岸天：ID 8661124库_直接连接符 27"/>
          <p:cNvCxnSpPr/>
          <p:nvPr>
            <p:custDataLst>
              <p:tags r:id="rId2"/>
            </p:custDataLst>
          </p:nvPr>
        </p:nvCxnSpPr>
        <p:spPr>
          <a:xfrm>
            <a:off x="132715" y="3255010"/>
            <a:ext cx="8568690" cy="20955"/>
          </a:xfrm>
          <a:prstGeom prst="line">
            <a:avLst/>
          </a:prstGeom>
          <a:ln w="12700">
            <a:solidFill>
              <a:srgbClr val="4F80B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>
            <a:off x="321310" y="5367020"/>
            <a:ext cx="7992110" cy="833755"/>
          </a:xfrm>
          <a:prstGeom prst="roundRect">
            <a:avLst>
              <a:gd name="adj" fmla="val 26820"/>
            </a:avLst>
          </a:prstGeom>
          <a:noFill/>
          <a:ln w="19050" cmpd="thickThin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4" name="千图PPT彼岸天：ID 8661124库_直接连接符 27"/>
          <p:cNvCxnSpPr/>
          <p:nvPr>
            <p:custDataLst>
              <p:tags r:id="rId3"/>
            </p:custDataLst>
          </p:nvPr>
        </p:nvCxnSpPr>
        <p:spPr>
          <a:xfrm>
            <a:off x="228600" y="4375150"/>
            <a:ext cx="8568690" cy="20955"/>
          </a:xfrm>
          <a:prstGeom prst="line">
            <a:avLst/>
          </a:prstGeom>
          <a:ln w="12700">
            <a:solidFill>
              <a:srgbClr val="4F80B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千图PPT彼岸天：ID 8661124库_直接连接符 27"/>
          <p:cNvCxnSpPr/>
          <p:nvPr>
            <p:custDataLst>
              <p:tags r:id="rId4"/>
            </p:custDataLst>
          </p:nvPr>
        </p:nvCxnSpPr>
        <p:spPr>
          <a:xfrm>
            <a:off x="228600" y="5352415"/>
            <a:ext cx="8568690" cy="20955"/>
          </a:xfrm>
          <a:prstGeom prst="line">
            <a:avLst/>
          </a:prstGeom>
          <a:ln w="12700">
            <a:solidFill>
              <a:srgbClr val="4F80B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7700" y="1029335"/>
            <a:ext cx="8298758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288290" algn="just">
              <a:lnSpc>
                <a:spcPct val="130000"/>
              </a:lnSpc>
              <a:spcBef>
                <a:spcPts val="0"/>
              </a:spcBef>
              <a:buClrTx/>
              <a:buSzTx/>
              <a:buFont typeface="Wingdings" panose="05000000000000000000" charset="0"/>
            </a:pPr>
            <a:r>
              <a:rPr lang="en-US" altLang="zh-CN" sz="1400" b="1" dirty="0">
                <a:solidFill>
                  <a:srgbClr val="BF8C55"/>
                </a:solidFill>
                <a:effectLst/>
                <a:sym typeface="+mn-ea"/>
              </a:rPr>
              <a:t>1.</a:t>
            </a:r>
            <a:r>
              <a:rPr lang="zh-CN" altLang="en-US" sz="1400" b="1" dirty="0">
                <a:solidFill>
                  <a:srgbClr val="BF8C55"/>
                </a:solidFill>
                <a:effectLst/>
                <a:sym typeface="+mn-ea"/>
              </a:rPr>
              <a:t>还款流程再造后，每月批量扣款还保留么？</a:t>
            </a:r>
          </a:p>
          <a:p>
            <a:pPr marL="288290" algn="just" fontAlgn="auto">
              <a:lnSpc>
                <a:spcPct val="130000"/>
              </a:lnSpc>
              <a:spcBef>
                <a:spcPts val="0"/>
              </a:spcBef>
              <a:buClrTx/>
              <a:buSzTx/>
              <a:buFont typeface="Wingdings" panose="05000000000000000000" charset="0"/>
            </a:pPr>
            <a:r>
              <a:rPr lang="en-US" altLang="zh-CN" sz="1400" b="1" dirty="0">
                <a:solidFill>
                  <a:srgbClr val="C00000"/>
                </a:solidFill>
                <a:sym typeface="+mn-ea"/>
              </a:rPr>
              <a:t>随时还款适用</a:t>
            </a:r>
            <a:r>
              <a:rPr lang="zh-CN" altLang="en-US" sz="1400" b="1" dirty="0">
                <a:solidFill>
                  <a:srgbClr val="C00000"/>
                </a:solidFill>
                <a:sym typeface="+mn-ea"/>
              </a:rPr>
              <a:t>于</a:t>
            </a:r>
            <a:r>
              <a:rPr lang="en-US" altLang="zh-CN" sz="1400" b="1" dirty="0">
                <a:solidFill>
                  <a:srgbClr val="C00000"/>
                </a:solidFill>
                <a:sym typeface="+mn-ea"/>
              </a:rPr>
              <a:t>提前还款和逾期还款，到期还款仍然保持批量扣款</a:t>
            </a:r>
            <a:r>
              <a:rPr lang="en-US" altLang="zh-CN" sz="1400" b="1" dirty="0">
                <a:solidFill>
                  <a:srgbClr val="FF0000"/>
                </a:solidFill>
                <a:sym typeface="+mn-ea"/>
              </a:rPr>
              <a:t>。</a:t>
            </a:r>
            <a:r>
              <a:rPr lang="zh-CN" altLang="en-US" sz="1400" dirty="0">
                <a:sym typeface="+mn-ea"/>
              </a:rPr>
              <a:t>实现随时还款后，将相应取消现有的按月扣款，合同约定的每年正常还款日12月20日（合同最后一年为9月20日）仍进行批量扣款，一般</a:t>
            </a:r>
            <a:r>
              <a:rPr lang="en-US" altLang="zh-CN" sz="1400" dirty="0">
                <a:sym typeface="+mn-ea"/>
              </a:rPr>
              <a:t>8</a:t>
            </a:r>
            <a:r>
              <a:rPr lang="zh-CN" altLang="en-US" sz="1400" dirty="0">
                <a:sym typeface="+mn-ea"/>
              </a:rPr>
              <a:t>月、</a:t>
            </a:r>
            <a:r>
              <a:rPr lang="en-US" altLang="zh-CN" sz="1400" dirty="0">
                <a:sym typeface="+mn-ea"/>
              </a:rPr>
              <a:t>9</a:t>
            </a:r>
            <a:r>
              <a:rPr lang="zh-CN" altLang="en-US" sz="1400" dirty="0">
                <a:sym typeface="+mn-ea"/>
              </a:rPr>
              <a:t>月和</a:t>
            </a:r>
            <a:r>
              <a:rPr lang="en-US" altLang="zh-CN" sz="1400" dirty="0">
                <a:sym typeface="+mn-ea"/>
              </a:rPr>
              <a:t>12</a:t>
            </a:r>
            <a:r>
              <a:rPr lang="zh-CN" altLang="en-US" sz="1400" dirty="0">
                <a:sym typeface="+mn-ea"/>
              </a:rPr>
              <a:t>月需要开展批量扣款，批扣流程保持不变。</a:t>
            </a:r>
            <a:endParaRPr lang="zh-CN" altLang="en-US" sz="1400" dirty="0"/>
          </a:p>
        </p:txBody>
      </p:sp>
      <p:sp>
        <p:nvSpPr>
          <p:cNvPr id="11" name="TextBox 9"/>
          <p:cNvSpPr txBox="1"/>
          <p:nvPr/>
        </p:nvSpPr>
        <p:spPr>
          <a:xfrm>
            <a:off x="395571" y="4438015"/>
            <a:ext cx="8298758" cy="8382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288290" algn="just">
              <a:lnSpc>
                <a:spcPct val="130000"/>
              </a:lnSpc>
              <a:spcBef>
                <a:spcPts val="0"/>
              </a:spcBef>
              <a:buClrTx/>
              <a:buSzTx/>
              <a:buFont typeface="Wingdings" panose="05000000000000000000" charset="0"/>
            </a:pPr>
            <a:r>
              <a:rPr lang="en-US" altLang="zh-CN" sz="1400" b="1" dirty="0">
                <a:solidFill>
                  <a:srgbClr val="BF8C55"/>
                </a:solidFill>
                <a:effectLst/>
              </a:rPr>
              <a:t>4.</a:t>
            </a:r>
            <a:r>
              <a:rPr lang="zh-CN" altLang="en-US" sz="1400" b="1" dirty="0">
                <a:solidFill>
                  <a:srgbClr val="BF8C55"/>
                </a:solidFill>
                <a:effectLst/>
              </a:rPr>
              <a:t>还款方式调整为随时还款</a:t>
            </a:r>
            <a:r>
              <a:rPr lang="zh-CN" altLang="en-US" sz="1400" b="1" dirty="0">
                <a:solidFill>
                  <a:srgbClr val="BF8C55"/>
                </a:solidFill>
                <a:effectLst/>
                <a:sym typeface="+mn-ea"/>
              </a:rPr>
              <a:t>需要学生自主申请</a:t>
            </a:r>
            <a:r>
              <a:rPr lang="zh-CN" altLang="en-US" sz="1400" b="1" dirty="0">
                <a:solidFill>
                  <a:srgbClr val="BF8C55"/>
                </a:solidFill>
                <a:effectLst/>
              </a:rPr>
              <a:t>么？</a:t>
            </a:r>
          </a:p>
          <a:p>
            <a:pPr marL="288290" algn="just">
              <a:lnSpc>
                <a:spcPct val="130000"/>
              </a:lnSpc>
              <a:spcBef>
                <a:spcPts val="0"/>
              </a:spcBef>
              <a:buClrTx/>
              <a:buSzTx/>
              <a:buFont typeface="Wingdings" panose="05000000000000000000" charset="0"/>
            </a:pPr>
            <a:r>
              <a:rPr lang="zh-CN" altLang="en-US" sz="1400" dirty="0"/>
              <a:t>根据监管要求，还款方式变更需借款人本人同意，首次随时还款需要学生在</a:t>
            </a:r>
            <a:r>
              <a:rPr lang="en-US" altLang="zh-CN" sz="1400" dirty="0"/>
              <a:t>“</a:t>
            </a:r>
            <a:r>
              <a:rPr lang="en-US" altLang="zh-CN" sz="1400" b="1" dirty="0">
                <a:solidFill>
                  <a:srgbClr val="C00000"/>
                </a:solidFill>
              </a:rPr>
              <a:t>学生在线系统”、“国家助学贷款APP”和各代理结算机构APP</a:t>
            </a:r>
            <a:r>
              <a:rPr lang="zh-CN" altLang="en-US" sz="1400" dirty="0"/>
              <a:t>中，线上同意还款方式转换调整。</a:t>
            </a:r>
          </a:p>
        </p:txBody>
      </p:sp>
      <p:sp>
        <p:nvSpPr>
          <p:cNvPr id="18" name="TextBox 9"/>
          <p:cNvSpPr txBox="1"/>
          <p:nvPr/>
        </p:nvSpPr>
        <p:spPr>
          <a:xfrm>
            <a:off x="363821" y="5414010"/>
            <a:ext cx="8298758" cy="111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288290" algn="just">
              <a:lnSpc>
                <a:spcPct val="130000"/>
              </a:lnSpc>
              <a:spcBef>
                <a:spcPts val="0"/>
              </a:spcBef>
              <a:buClrTx/>
              <a:buSzTx/>
              <a:buFont typeface="Wingdings" panose="05000000000000000000" charset="0"/>
            </a:pPr>
            <a:r>
              <a:rPr lang="en-US" altLang="zh-CN" sz="1400" b="1" dirty="0">
                <a:solidFill>
                  <a:srgbClr val="BF8C55"/>
                </a:solidFill>
                <a:effectLst/>
              </a:rPr>
              <a:t>5.</a:t>
            </a:r>
            <a:r>
              <a:rPr lang="zh-CN" altLang="en-US" sz="1400" b="1" dirty="0">
                <a:solidFill>
                  <a:srgbClr val="BF8C55"/>
                </a:solidFill>
                <a:effectLst/>
              </a:rPr>
              <a:t>对于逾期学生，还可以每月将还款资金提前存入指定账号中并自动扣款么？</a:t>
            </a:r>
          </a:p>
          <a:p>
            <a:pPr marL="288290" algn="just">
              <a:lnSpc>
                <a:spcPct val="130000"/>
              </a:lnSpc>
              <a:spcBef>
                <a:spcPts val="0"/>
              </a:spcBef>
              <a:buClrTx/>
              <a:buSzTx/>
              <a:buFont typeface="Wingdings" panose="05000000000000000000" charset="0"/>
            </a:pPr>
            <a:r>
              <a:rPr lang="zh-CN" altLang="en-US" sz="1400" dirty="0"/>
              <a:t>对于逾期学生，</a:t>
            </a:r>
            <a:r>
              <a:rPr lang="zh-CN" altLang="en-US" sz="1400" b="1" dirty="0">
                <a:solidFill>
                  <a:srgbClr val="C00000"/>
                </a:solidFill>
              </a:rPr>
              <a:t>如已同意还款方式调整</a:t>
            </a:r>
            <a:r>
              <a:rPr lang="zh-CN" altLang="en-US" sz="1400" dirty="0">
                <a:solidFill>
                  <a:srgbClr val="C00000"/>
                </a:solidFill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</a:rPr>
              <a:t>将不再支持</a:t>
            </a:r>
            <a:r>
              <a:rPr lang="zh-CN" altLang="en-US" sz="1400" dirty="0"/>
              <a:t>其将还款资金提前存入指定帐号，需学生通过随时还款方式偿还逾期资金；</a:t>
            </a:r>
            <a:r>
              <a:rPr lang="zh-CN" altLang="en-US" sz="1400" b="1" dirty="0">
                <a:solidFill>
                  <a:srgbClr val="C00000"/>
                </a:solidFill>
              </a:rPr>
              <a:t>如未同意还款方式调整</a:t>
            </a:r>
            <a:r>
              <a:rPr lang="zh-CN" altLang="en-US" sz="1400" dirty="0">
                <a:solidFill>
                  <a:srgbClr val="C00000"/>
                </a:solidFill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</a:rPr>
              <a:t>仍可以</a:t>
            </a:r>
            <a:r>
              <a:rPr lang="zh-CN" altLang="en-US" sz="1400" dirty="0">
                <a:sym typeface="+mn-ea"/>
              </a:rPr>
              <a:t>将还款资金提前存入指定账号中，由代理机构发起代扣款，我行自动审批入账，无需分行人工审批。</a:t>
            </a:r>
            <a:endParaRPr lang="zh-CN" altLang="en-US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67995" y="691515"/>
            <a:ext cx="2322195" cy="52260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</a:ln>
          <a:effectLst/>
          <a:sp3d>
            <a:bevelT w="190500" h="38100"/>
          </a:sp3d>
        </p:spPr>
        <p:txBody>
          <a:bodyPr lIns="233127" tIns="0" rIns="233126" bIns="0" spcCol="1270" anchor="ctr" anchorCtr="1"/>
          <a:lstStyle/>
          <a:p>
            <a:pPr algn="ctr" defTabSz="622300">
              <a:lnSpc>
                <a:spcPct val="80000"/>
              </a:lnSpc>
              <a:spcAft>
                <a:spcPct val="35000"/>
              </a:spcAft>
            </a:pPr>
            <a:endParaRPr lang="zh-CN" altLang="en-US" sz="1400" b="1" kern="0" dirty="0">
              <a:solidFill>
                <a:srgbClr val="2F2B20"/>
              </a:solidFill>
              <a:latin typeface="Times New Roman" panose="02020603050405020304" pitchFamily="18" charset="0"/>
              <a:ea typeface="方正仿宋简体" panose="02010601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Picture 8" descr="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48640"/>
            <a:ext cx="2164715" cy="39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94"/>
          <p:cNvSpPr txBox="1">
            <a:spLocks noChangeArrowheads="1"/>
          </p:cNvSpPr>
          <p:nvPr/>
        </p:nvSpPr>
        <p:spPr bwMode="auto">
          <a:xfrm>
            <a:off x="39370" y="2276475"/>
            <a:ext cx="9065260" cy="204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charset="-122"/>
                <a:cs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spcAft>
                <a:spcPts val="1200"/>
              </a:spcAft>
              <a:defRPr/>
            </a:pPr>
            <a:r>
              <a:rPr lang="zh-CN" altLang="en-US" sz="3200" b="1" kern="0" dirty="0" smtClean="0">
                <a:solidFill>
                  <a:srgbClr val="2F2B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2010601030101010101" pitchFamily="2" charset="-122"/>
                <a:ea typeface="方正小标宋简体" panose="02010601030101010101" pitchFamily="2" charset="-122"/>
                <a:cs typeface="宋体" panose="02010600030101010101" pitchFamily="2" charset="-122"/>
              </a:rPr>
              <a:t>谢谢大家！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Segoe Print"/>
        <a:cs typeface="Segoe Print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Segoe Print"/>
        <a:cs typeface="Segoe Print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1">
              <a:lumMod val="75000"/>
            </a:schemeClr>
          </a:solidFill>
        </a:ln>
      </a:spPr>
      <a:bodyPr anchor="ctr"/>
      <a:lstStyle>
        <a:defPPr algn="ctr">
          <a:defRPr dirty="0">
            <a:latin typeface="思源黑体 CN Light" panose="020B0300000000000000" pitchFamily="34" charset="-122"/>
            <a:cs typeface="+mn-ea"/>
            <a:sym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默认设计模板">
      <a:majorFont>
        <a:latin typeface="Arial"/>
        <a:ea typeface="宋体"/>
        <a:cs typeface="Segoe Print"/>
      </a:majorFont>
      <a:minorFont>
        <a:latin typeface="Arial"/>
        <a:ea typeface="宋体"/>
        <a:cs typeface="Segoe Prin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1B6FD">
            <a:lumMod val="75000"/>
          </a:srgbClr>
        </a:solidFill>
        <a:ln w="25400" cap="flat" cmpd="sng" algn="ctr">
          <a:solidFill>
            <a:srgbClr val="FFFFFF">
              <a:lumMod val="75000"/>
            </a:srgbClr>
          </a:solidFill>
          <a:prstDash val="solid"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a:spPr>
      <a:bodyPr lIns="233127" tIns="0" rIns="233126" bIns="0" spcCol="1270" anchor="ctr" anchorCtr="1"/>
      <a:lstStyle>
        <a:defPPr marL="0" marR="0" indent="0" algn="ctr" defTabSz="622300" eaLnBrk="1" fontAlgn="auto" latinLnBrk="0" hangingPunct="1">
          <a:lnSpc>
            <a:spcPct val="80000"/>
          </a:lnSpc>
          <a:spcBef>
            <a:spcPts val="0"/>
          </a:spcBef>
          <a:spcAft>
            <a:spcPct val="35000"/>
          </a:spcAft>
          <a:buClrTx/>
          <a:buSzTx/>
          <a:buFontTx/>
          <a:buNone/>
          <a:defRPr kumimoji="0" sz="1400" b="1" i="0" u="none" strike="noStrike" kern="0" cap="none" spc="0" normalizeH="0" baseline="0" noProof="0" dirty="0">
            <a:ln>
              <a:noFill/>
            </a:ln>
            <a:effectLst/>
            <a:uLnTx/>
            <a:uFillTx/>
            <a:latin typeface="Times New Roman" panose="02020603050405020304" pitchFamily="18" charset="0"/>
            <a:ea typeface="方正仿宋简体" panose="02010601030101010101" pitchFamily="2" charset="-122"/>
            <a:cs typeface="Times New Roman" panose="02020603050405020304" pitchFamily="18" charset="0"/>
          </a:defRPr>
        </a:defPPr>
      </a:lst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Segoe Print"/>
        <a:cs typeface="Segoe Print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Segoe Print"/>
        <a:cs typeface="Segoe Print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Segoe Print"/>
        <a:cs typeface="Segoe Print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Segoe Print"/>
        <a:cs typeface="Segoe Print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965</Words>
  <Application>Microsoft Office PowerPoint</Application>
  <PresentationFormat>全屏显示(4:3)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CDB</dc:creator>
  <cp:lastModifiedBy>董婷婷</cp:lastModifiedBy>
  <cp:revision>1542</cp:revision>
  <cp:lastPrinted>2025-01-21T02:39:18Z</cp:lastPrinted>
  <dcterms:created xsi:type="dcterms:W3CDTF">2023-10-07T01:49:00Z</dcterms:created>
  <dcterms:modified xsi:type="dcterms:W3CDTF">2025-01-21T03:03:28Z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E731D4906CD546A6AD86FBE26D82EE18</vt:lpwstr>
  </property>
  <property fmtid="{D5CDD505-2E9C-101B-9397-08002B2CF9AE}" pid="3" name="KSOProductBuildVer">
    <vt:lpwstr>2052-12.1.0.19302</vt:lpwstr>
  </property>
</Properties>
</file>